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0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0249786" cy="8229600"/>
          </a:xfrm>
          <a:prstGeom prst="rect">
            <a:avLst/>
          </a:prstGeom>
          <a:solidFill>
            <a:srgbClr val="FFFFFF">
              <a:alpha val="85000"/>
            </a:srgbClr>
          </a:solidFill>
          <a:ln/>
        </p:spPr>
      </p:sp>
      <p:sp>
        <p:nvSpPr>
          <p:cNvPr id="4" name="Text 1"/>
          <p:cNvSpPr/>
          <p:nvPr/>
        </p:nvSpPr>
        <p:spPr>
          <a:xfrm>
            <a:off x="783157" y="623768"/>
            <a:ext cx="6901577" cy="708779"/>
          </a:xfrm>
          <a:prstGeom prst="rect">
            <a:avLst/>
          </a:prstGeom>
          <a:noFill/>
          <a:ln/>
        </p:spPr>
        <p:txBody>
          <a:bodyPr wrap="none" lIns="0" tIns="0" rIns="0" bIns="0" rtlCol="0" anchor="t"/>
          <a:lstStyle/>
          <a:p>
            <a:pPr marL="0" indent="0">
              <a:lnSpc>
                <a:spcPts val="5550"/>
              </a:lnSpc>
              <a:buNone/>
            </a:pPr>
            <a:r>
              <a:rPr lang="en-US" sz="4450" b="1" kern="0" spc="-134" dirty="0" smtClean="0">
                <a:solidFill>
                  <a:srgbClr val="000000"/>
                </a:solidFill>
                <a:latin typeface="Inter Bold" pitchFamily="34" charset="0"/>
                <a:ea typeface="Inter Bold" pitchFamily="34" charset="-122"/>
                <a:cs typeface="Inter Bold" pitchFamily="34" charset="-120"/>
              </a:rPr>
              <a:t>     </a:t>
            </a:r>
            <a:r>
              <a:rPr lang="en-US" sz="4450" b="1" kern="0" spc="-134" dirty="0" smtClean="0">
                <a:solidFill>
                  <a:srgbClr val="000000"/>
                </a:solidFill>
                <a:latin typeface="Arial" panose="020B0604020202020204" pitchFamily="34" charset="0"/>
                <a:ea typeface="Inter Bold" pitchFamily="34" charset="-122"/>
                <a:cs typeface="Arial" panose="020B0604020202020204" pitchFamily="34" charset="0"/>
              </a:rPr>
              <a:t>BIG GAME DATA ANALYSIS</a:t>
            </a:r>
            <a:r>
              <a:rPr lang="en-US" sz="4450" kern="0" spc="-134" dirty="0" smtClean="0">
                <a:solidFill>
                  <a:srgbClr val="000000"/>
                </a:solidFill>
                <a:latin typeface="Arial" panose="020B0604020202020204" pitchFamily="34" charset="0"/>
                <a:ea typeface="Inter Bold" pitchFamily="34" charset="-122"/>
                <a:cs typeface="Arial" panose="020B0604020202020204" pitchFamily="34" charset="0"/>
              </a:rPr>
              <a:t>  </a:t>
            </a:r>
            <a:endParaRPr lang="en-US" sz="4450" dirty="0">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1506174" y="1956315"/>
            <a:ext cx="6446981" cy="64469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39328"/>
            <a:ext cx="7556421" cy="978218"/>
          </a:xfrm>
          <a:prstGeom prst="rect">
            <a:avLst/>
          </a:prstGeom>
          <a:noFill/>
          <a:ln/>
        </p:spPr>
        <p:txBody>
          <a:bodyPr wrap="none" lIns="0" tIns="0" rIns="0" bIns="0" rtlCol="0" anchor="t"/>
          <a:lstStyle/>
          <a:p>
            <a:pPr marL="0" indent="0">
              <a:lnSpc>
                <a:spcPts val="7700"/>
              </a:lnSpc>
              <a:buNone/>
            </a:pPr>
            <a:r>
              <a:rPr lang="en-US" sz="6150" b="1" kern="0" spc="-185" dirty="0">
                <a:solidFill>
                  <a:srgbClr val="000000"/>
                </a:solidFill>
                <a:latin typeface="Inter Bold" pitchFamily="34" charset="0"/>
                <a:ea typeface="Inter Bold" pitchFamily="34" charset="-122"/>
                <a:cs typeface="Inter Bold" pitchFamily="34" charset="-120"/>
              </a:rPr>
              <a:t>Introduction</a:t>
            </a:r>
            <a:endParaRPr lang="en-US" sz="6150" dirty="0"/>
          </a:p>
        </p:txBody>
      </p:sp>
      <p:sp>
        <p:nvSpPr>
          <p:cNvPr id="4" name="Text 1"/>
          <p:cNvSpPr/>
          <p:nvPr/>
        </p:nvSpPr>
        <p:spPr>
          <a:xfrm>
            <a:off x="793790" y="3557707"/>
            <a:ext cx="7556421" cy="1814513"/>
          </a:xfrm>
          <a:prstGeom prst="rect">
            <a:avLst/>
          </a:prstGeom>
          <a:noFill/>
          <a:ln/>
        </p:spPr>
        <p:txBody>
          <a:bodyPr wrap="square" lIns="0" tIns="0" rIns="0" bIns="0" rtlCol="0" anchor="t"/>
          <a:lstStyle/>
          <a:p>
            <a:pPr marL="0" indent="0" algn="just">
              <a:lnSpc>
                <a:spcPts val="2850"/>
              </a:lnSpc>
              <a:buNone/>
            </a:pPr>
            <a:r>
              <a:rPr lang="en-US" sz="1750" kern="0" spc="-36" dirty="0">
                <a:solidFill>
                  <a:srgbClr val="272525"/>
                </a:solidFill>
                <a:latin typeface="Inter" pitchFamily="34" charset="0"/>
                <a:ea typeface="Inter" pitchFamily="34" charset="-122"/>
                <a:cs typeface="Inter" pitchFamily="34" charset="-120"/>
              </a:rPr>
              <a:t>The Big Game Census analyzes player data, including demographics, performance, and geographic details. It aims to uncover patterns, trends, and insights about players' profiles, such as birthplace, age, college, and team affiliations. By cleaning and visualizing this data, the census helps understand key aspects of player distribution and its impact on the game.</a:t>
            </a:r>
            <a:endParaRPr lang="en-US" sz="1750" dirty="0"/>
          </a:p>
        </p:txBody>
      </p:sp>
      <p:sp>
        <p:nvSpPr>
          <p:cNvPr id="5" name="Text 2"/>
          <p:cNvSpPr/>
          <p:nvPr/>
        </p:nvSpPr>
        <p:spPr>
          <a:xfrm>
            <a:off x="793790" y="5627370"/>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43031"/>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Details of Data</a:t>
            </a:r>
            <a:endParaRPr lang="en-US" sz="4450" dirty="0"/>
          </a:p>
        </p:txBody>
      </p:sp>
      <p:sp>
        <p:nvSpPr>
          <p:cNvPr id="4" name="Text 1"/>
          <p:cNvSpPr/>
          <p:nvPr/>
        </p:nvSpPr>
        <p:spPr>
          <a:xfrm>
            <a:off x="6280190" y="339197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Player Details</a:t>
            </a:r>
            <a:r>
              <a:rPr lang="en-US" sz="1750" kern="0" spc="-36" dirty="0">
                <a:solidFill>
                  <a:srgbClr val="272525"/>
                </a:solidFill>
                <a:latin typeface="Inter" pitchFamily="34" charset="0"/>
                <a:ea typeface="Inter" pitchFamily="34" charset="-122"/>
                <a:cs typeface="Inter" pitchFamily="34" charset="-120"/>
              </a:rPr>
              <a:t>: Name, jersey number, position, age, weight, years played.</a:t>
            </a:r>
            <a:endParaRPr lang="en-US" sz="1750" dirty="0"/>
          </a:p>
        </p:txBody>
      </p:sp>
      <p:sp>
        <p:nvSpPr>
          <p:cNvPr id="5" name="Text 2"/>
          <p:cNvSpPr/>
          <p:nvPr/>
        </p:nvSpPr>
        <p:spPr>
          <a:xfrm>
            <a:off x="6280190" y="419707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Geography</a:t>
            </a:r>
            <a:r>
              <a:rPr lang="en-US" sz="1750" kern="0" spc="-36" dirty="0">
                <a:solidFill>
                  <a:srgbClr val="272525"/>
                </a:solidFill>
                <a:latin typeface="Inter" pitchFamily="34" charset="0"/>
                <a:ea typeface="Inter" pitchFamily="34" charset="-122"/>
                <a:cs typeface="Inter" pitchFamily="34" charset="-120"/>
              </a:rPr>
              <a:t>: Birthplace (city/state), coordinates, population data.</a:t>
            </a:r>
            <a:endParaRPr lang="en-US" sz="1750" dirty="0"/>
          </a:p>
        </p:txBody>
      </p:sp>
      <p:sp>
        <p:nvSpPr>
          <p:cNvPr id="6" name="Text 3"/>
          <p:cNvSpPr/>
          <p:nvPr/>
        </p:nvSpPr>
        <p:spPr>
          <a:xfrm>
            <a:off x="6280190" y="46392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Education</a:t>
            </a:r>
            <a:r>
              <a:rPr lang="en-US" sz="1750" kern="0" spc="-36" dirty="0">
                <a:solidFill>
                  <a:srgbClr val="272525"/>
                </a:solidFill>
                <a:latin typeface="Inter" pitchFamily="34" charset="0"/>
                <a:ea typeface="Inter" pitchFamily="34" charset="-122"/>
                <a:cs typeface="Inter" pitchFamily="34" charset="-120"/>
              </a:rPr>
              <a:t>: College attended.</a:t>
            </a:r>
            <a:endParaRPr lang="en-US" sz="1750" dirty="0"/>
          </a:p>
        </p:txBody>
      </p:sp>
      <p:sp>
        <p:nvSpPr>
          <p:cNvPr id="7" name="Text 4"/>
          <p:cNvSpPr/>
          <p:nvPr/>
        </p:nvSpPr>
        <p:spPr>
          <a:xfrm>
            <a:off x="6280190" y="50814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Team Info</a:t>
            </a:r>
            <a:r>
              <a:rPr lang="en-US" sz="1750" kern="0" spc="-36" dirty="0">
                <a:solidFill>
                  <a:srgbClr val="272525"/>
                </a:solidFill>
                <a:latin typeface="Inter" pitchFamily="34" charset="0"/>
                <a:ea typeface="Inter" pitchFamily="34" charset="-122"/>
                <a:cs typeface="Inter" pitchFamily="34" charset="-120"/>
              </a:rPr>
              <a:t>: Team, conference.</a:t>
            </a:r>
            <a:endParaRPr lang="en-US" sz="1750" dirty="0"/>
          </a:p>
        </p:txBody>
      </p:sp>
      <p:sp>
        <p:nvSpPr>
          <p:cNvPr id="8" name="Text 5"/>
          <p:cNvSpPr/>
          <p:nvPr/>
        </p:nvSpPr>
        <p:spPr>
          <a:xfrm>
            <a:off x="6280190" y="552366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Sources</a:t>
            </a:r>
            <a:r>
              <a:rPr lang="en-US" sz="1750" kern="0" spc="-36" dirty="0">
                <a:solidFill>
                  <a:srgbClr val="272525"/>
                </a:solidFill>
                <a:latin typeface="Inter" pitchFamily="34" charset="0"/>
                <a:ea typeface="Inter" pitchFamily="34" charset="-122"/>
                <a:cs typeface="Inter" pitchFamily="34" charset="-120"/>
              </a:rPr>
              <a:t>: Census links and state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0343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Main KPIs</a:t>
            </a:r>
            <a:endParaRPr lang="en-US" sz="4450" dirty="0"/>
          </a:p>
        </p:txBody>
      </p:sp>
      <p:sp>
        <p:nvSpPr>
          <p:cNvPr id="5" name="Text 2"/>
          <p:cNvSpPr/>
          <p:nvPr/>
        </p:nvSpPr>
        <p:spPr>
          <a:xfrm>
            <a:off x="793790" y="1852374"/>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Player Demographics</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6" name="Text 3"/>
          <p:cNvSpPr/>
          <p:nvPr/>
        </p:nvSpPr>
        <p:spPr>
          <a:xfrm>
            <a:off x="793790" y="24704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Average age, weight, and years played.</a:t>
            </a:r>
            <a:endParaRPr lang="en-US" sz="1750" dirty="0"/>
          </a:p>
        </p:txBody>
      </p:sp>
      <p:sp>
        <p:nvSpPr>
          <p:cNvPr id="7" name="Text 4"/>
          <p:cNvSpPr/>
          <p:nvPr/>
        </p:nvSpPr>
        <p:spPr>
          <a:xfrm>
            <a:off x="793790" y="291262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Geographic distribution of player birthplaces.</a:t>
            </a:r>
            <a:endParaRPr lang="en-US" sz="1750" dirty="0"/>
          </a:p>
        </p:txBody>
      </p:sp>
      <p:sp>
        <p:nvSpPr>
          <p:cNvPr id="8" name="Text 5"/>
          <p:cNvSpPr/>
          <p:nvPr/>
        </p:nvSpPr>
        <p:spPr>
          <a:xfrm>
            <a:off x="793790" y="3530679"/>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Team Representation</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9" name="Text 6"/>
          <p:cNvSpPr/>
          <p:nvPr/>
        </p:nvSpPr>
        <p:spPr>
          <a:xfrm>
            <a:off x="793790" y="414873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Number of players per team and conference.</a:t>
            </a:r>
            <a:endParaRPr lang="en-US" sz="1750" dirty="0"/>
          </a:p>
        </p:txBody>
      </p:sp>
      <p:sp>
        <p:nvSpPr>
          <p:cNvPr id="10" name="Text 7"/>
          <p:cNvSpPr/>
          <p:nvPr/>
        </p:nvSpPr>
        <p:spPr>
          <a:xfrm>
            <a:off x="793790" y="459093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Player origins by state and city.</a:t>
            </a:r>
            <a:endParaRPr lang="en-US" sz="1750" dirty="0"/>
          </a:p>
        </p:txBody>
      </p:sp>
      <p:sp>
        <p:nvSpPr>
          <p:cNvPr id="11" name="Text 8"/>
          <p:cNvSpPr/>
          <p:nvPr/>
        </p:nvSpPr>
        <p:spPr>
          <a:xfrm>
            <a:off x="793790" y="5208984"/>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Educational Background</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12" name="Text 9"/>
          <p:cNvSpPr/>
          <p:nvPr/>
        </p:nvSpPr>
        <p:spPr>
          <a:xfrm>
            <a:off x="793790" y="582703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Most represented colleges.</a:t>
            </a:r>
            <a:endParaRPr lang="en-US" sz="1750" dirty="0"/>
          </a:p>
        </p:txBody>
      </p:sp>
      <p:sp>
        <p:nvSpPr>
          <p:cNvPr id="13" name="Text 10"/>
          <p:cNvSpPr/>
          <p:nvPr/>
        </p:nvSpPr>
        <p:spPr>
          <a:xfrm>
            <a:off x="793790" y="6445091"/>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Population Insights</a:t>
            </a:r>
            <a:r>
              <a:rPr lang="en-US" sz="1750" kern="0" spc="-36" dirty="0">
                <a:solidFill>
                  <a:srgbClr val="272525"/>
                </a:solidFill>
                <a:latin typeface="Inter" pitchFamily="34" charset="0"/>
                <a:ea typeface="Inter" pitchFamily="34" charset="-122"/>
                <a:cs typeface="Inter" pitchFamily="34" charset="-120"/>
              </a:rPr>
              <a:t>:</a:t>
            </a:r>
            <a:endParaRPr lang="en-US" sz="1750" dirty="0"/>
          </a:p>
        </p:txBody>
      </p:sp>
      <p:sp>
        <p:nvSpPr>
          <p:cNvPr id="14" name="Text 11"/>
          <p:cNvSpPr/>
          <p:nvPr/>
        </p:nvSpPr>
        <p:spPr>
          <a:xfrm>
            <a:off x="793790" y="706314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Correlation between player birthplaces and city/state population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5324" y="538996"/>
            <a:ext cx="4895493" cy="611981"/>
          </a:xfrm>
          <a:prstGeom prst="rect">
            <a:avLst/>
          </a:prstGeom>
          <a:noFill/>
          <a:ln/>
        </p:spPr>
        <p:txBody>
          <a:bodyPr wrap="none" lIns="0" tIns="0" rIns="0" bIns="0" rtlCol="0" anchor="t"/>
          <a:lstStyle/>
          <a:p>
            <a:pPr marL="0" indent="0">
              <a:lnSpc>
                <a:spcPts val="4800"/>
              </a:lnSpc>
              <a:buNone/>
            </a:pPr>
            <a:r>
              <a:rPr lang="en-US" sz="3850" b="1" kern="0" spc="-116" dirty="0">
                <a:solidFill>
                  <a:srgbClr val="000000"/>
                </a:solidFill>
                <a:latin typeface="Inter Bold" pitchFamily="34" charset="0"/>
                <a:ea typeface="Inter Bold" pitchFamily="34" charset="-122"/>
                <a:cs typeface="Inter Bold" pitchFamily="34" charset="-120"/>
              </a:rPr>
              <a:t>My Design</a:t>
            </a:r>
            <a:endParaRPr lang="en-US" sz="3850" dirty="0"/>
          </a:p>
        </p:txBody>
      </p:sp>
      <p:pic>
        <p:nvPicPr>
          <p:cNvPr id="3" name="Image 0" descr="preencoded.png"/>
          <p:cNvPicPr>
            <a:picLocks noChangeAspect="1"/>
          </p:cNvPicPr>
          <p:nvPr/>
        </p:nvPicPr>
        <p:blipFill>
          <a:blip r:embed="rId3"/>
          <a:stretch>
            <a:fillRect/>
          </a:stretch>
        </p:blipFill>
        <p:spPr>
          <a:xfrm>
            <a:off x="685324" y="1542574"/>
            <a:ext cx="11259741" cy="61480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1860" y="465296"/>
            <a:ext cx="8569404" cy="6517005"/>
          </a:xfrm>
          <a:prstGeom prst="rect">
            <a:avLst/>
          </a:prstGeom>
        </p:spPr>
      </p:pic>
      <p:sp>
        <p:nvSpPr>
          <p:cNvPr id="3" name="Text 0"/>
          <p:cNvSpPr/>
          <p:nvPr/>
        </p:nvSpPr>
        <p:spPr>
          <a:xfrm>
            <a:off x="591860" y="7235904"/>
            <a:ext cx="4228267" cy="528399"/>
          </a:xfrm>
          <a:prstGeom prst="rect">
            <a:avLst/>
          </a:prstGeom>
          <a:noFill/>
          <a:ln/>
        </p:spPr>
        <p:txBody>
          <a:bodyPr wrap="none" lIns="0" tIns="0" rIns="0" bIns="0" rtlCol="0" anchor="t"/>
          <a:lstStyle/>
          <a:p>
            <a:pPr marL="0" indent="0">
              <a:lnSpc>
                <a:spcPts val="4150"/>
              </a:lnSpc>
              <a:buNone/>
            </a:pPr>
            <a:endParaRPr lang="en-US" sz="3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1089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554718"/>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Analysis</a:t>
            </a:r>
            <a:endParaRPr lang="en-US" sz="4450" dirty="0"/>
          </a:p>
        </p:txBody>
      </p:sp>
      <p:sp>
        <p:nvSpPr>
          <p:cNvPr id="5" name="Text 2"/>
          <p:cNvSpPr/>
          <p:nvPr/>
        </p:nvSpPr>
        <p:spPr>
          <a:xfrm>
            <a:off x="793790" y="2603659"/>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1. Best Player of the year.</a:t>
            </a:r>
            <a:endParaRPr lang="en-US" sz="1750" dirty="0"/>
          </a:p>
        </p:txBody>
      </p:sp>
      <p:sp>
        <p:nvSpPr>
          <p:cNvPr id="6" name="Text 3"/>
          <p:cNvSpPr/>
          <p:nvPr/>
        </p:nvSpPr>
        <p:spPr>
          <a:xfrm>
            <a:off x="793790" y="3221712"/>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2. Overall best player.</a:t>
            </a:r>
            <a:endParaRPr lang="en-US" sz="1750" dirty="0"/>
          </a:p>
        </p:txBody>
      </p:sp>
      <p:sp>
        <p:nvSpPr>
          <p:cNvPr id="7" name="Text 4"/>
          <p:cNvSpPr/>
          <p:nvPr/>
        </p:nvSpPr>
        <p:spPr>
          <a:xfrm>
            <a:off x="793790" y="3839766"/>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3. Tallest Player.</a:t>
            </a:r>
            <a:endParaRPr lang="en-US" sz="1750" dirty="0"/>
          </a:p>
        </p:txBody>
      </p:sp>
      <p:sp>
        <p:nvSpPr>
          <p:cNvPr id="8" name="Text 5"/>
          <p:cNvSpPr/>
          <p:nvPr/>
        </p:nvSpPr>
        <p:spPr>
          <a:xfrm>
            <a:off x="793790" y="4457819"/>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4. Shortest Player.</a:t>
            </a:r>
            <a:endParaRPr lang="en-US" sz="1750" dirty="0"/>
          </a:p>
        </p:txBody>
      </p:sp>
      <p:sp>
        <p:nvSpPr>
          <p:cNvPr id="9" name="Text 6"/>
          <p:cNvSpPr/>
          <p:nvPr/>
        </p:nvSpPr>
        <p:spPr>
          <a:xfrm>
            <a:off x="793790" y="5075873"/>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5. Player with most basket.</a:t>
            </a:r>
            <a:endParaRPr lang="en-US" sz="1750" dirty="0"/>
          </a:p>
        </p:txBody>
      </p:sp>
      <p:sp>
        <p:nvSpPr>
          <p:cNvPr id="10" name="Text 7"/>
          <p:cNvSpPr/>
          <p:nvPr/>
        </p:nvSpPr>
        <p:spPr>
          <a:xfrm>
            <a:off x="793790" y="5693926"/>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6. Top 5 best players</a:t>
            </a:r>
            <a:endParaRPr lang="en-US" sz="1750" dirty="0"/>
          </a:p>
        </p:txBody>
      </p:sp>
      <p:sp>
        <p:nvSpPr>
          <p:cNvPr id="11" name="Text 8"/>
          <p:cNvSpPr/>
          <p:nvPr/>
        </p:nvSpPr>
        <p:spPr>
          <a:xfrm>
            <a:off x="793790" y="6311979"/>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7. Player with highest agility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235</Words>
  <Application>Microsoft Office PowerPoint</Application>
  <PresentationFormat>Custom</PresentationFormat>
  <Paragraphs>37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GURJEET SINGH</cp:lastModifiedBy>
  <cp:revision>3</cp:revision>
  <dcterms:created xsi:type="dcterms:W3CDTF">2024-12-28T13:15:57Z</dcterms:created>
  <dcterms:modified xsi:type="dcterms:W3CDTF">2024-12-28T13:50:04Z</dcterms:modified>
</cp:coreProperties>
</file>